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2" r:id="rId2"/>
    <p:sldId id="257" r:id="rId3"/>
    <p:sldId id="273" r:id="rId4"/>
    <p:sldId id="274" r:id="rId5"/>
    <p:sldId id="275" r:id="rId6"/>
    <p:sldId id="276" r:id="rId7"/>
    <p:sldId id="30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66" autoAdjust="0"/>
    <p:restoredTop sz="94660"/>
  </p:normalViewPr>
  <p:slideViewPr>
    <p:cSldViewPr>
      <p:cViewPr varScale="1">
        <p:scale>
          <a:sx n="70" d="100"/>
          <a:sy n="70" d="100"/>
        </p:scale>
        <p:origin x="16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46979-8A4E-475E-B4AB-D976247FC5D6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20D95-0E5F-4CF5-8FBB-4390D1475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59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03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08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28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68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</a:t>
            </a:r>
            <a:r>
              <a:rPr lang="en-US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en-US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SFSS-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</a:t>
            </a: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03c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of illiteracy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91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 smtClean="0"/>
          </a:p>
          <a:p>
            <a:endParaRPr lang="en-US" sz="6600" b="1" dirty="0" smtClean="0"/>
          </a:p>
          <a:p>
            <a:endParaRPr lang="en-US" sz="6600" b="1" dirty="0" smtClean="0">
              <a:solidFill>
                <a:schemeClr val="tx1"/>
              </a:solidFill>
            </a:endParaRPr>
          </a:p>
          <a:p>
            <a:r>
              <a:rPr lang="en-US" sz="6600" b="1" dirty="0" smtClean="0">
                <a:solidFill>
                  <a:schemeClr val="tx1"/>
                </a:solidFill>
              </a:rPr>
              <a:t>Causes </a:t>
            </a:r>
            <a:r>
              <a:rPr lang="en-US" sz="6600" b="1" smtClean="0">
                <a:solidFill>
                  <a:schemeClr val="tx1"/>
                </a:solidFill>
              </a:rPr>
              <a:t>of Illiteracy</a:t>
            </a:r>
            <a:endParaRPr lang="en-US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6000" b="1" dirty="0" smtClean="0">
              <a:solidFill>
                <a:schemeClr val="tx1"/>
              </a:solidFill>
            </a:endParaRPr>
          </a:p>
          <a:p>
            <a:r>
              <a:rPr lang="en-US" sz="6000" b="1" u="sng" dirty="0" smtClean="0">
                <a:solidFill>
                  <a:schemeClr val="tx1"/>
                </a:solidFill>
              </a:rPr>
              <a:t>Causes of Illiteracy</a:t>
            </a:r>
          </a:p>
          <a:p>
            <a:endParaRPr lang="en-US" sz="4800" b="1" dirty="0" smtClean="0">
              <a:solidFill>
                <a:schemeClr val="tx1"/>
              </a:solidFill>
            </a:endParaRPr>
          </a:p>
          <a:p>
            <a:pPr algn="l"/>
            <a:r>
              <a:rPr lang="en-US" sz="4000" b="1" u="sng" dirty="0" smtClean="0">
                <a:solidFill>
                  <a:schemeClr val="tx1"/>
                </a:solidFill>
              </a:rPr>
              <a:t>Governmental Level</a:t>
            </a:r>
          </a:p>
          <a:p>
            <a:r>
              <a:rPr lang="en-US" sz="4000" b="1" u="sng" dirty="0" smtClean="0">
                <a:solidFill>
                  <a:schemeClr val="tx1"/>
                </a:solidFill>
              </a:rPr>
              <a:t>School Level</a:t>
            </a:r>
          </a:p>
          <a:p>
            <a:pPr algn="r"/>
            <a:r>
              <a:rPr lang="en-US" sz="4000" b="1" u="sng" dirty="0" smtClean="0">
                <a:solidFill>
                  <a:schemeClr val="tx1"/>
                </a:solidFill>
              </a:rPr>
              <a:t>Community Level</a:t>
            </a:r>
            <a:endParaRPr lang="en-US" sz="1600" u="sng" dirty="0" smtClean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943894" y="2628106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3734594" y="2895600"/>
            <a:ext cx="1675606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219700" y="3238500"/>
            <a:ext cx="2362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en-US" sz="6600" b="1" dirty="0" smtClean="0">
                <a:solidFill>
                  <a:schemeClr val="tx1"/>
                </a:solidFill>
              </a:rPr>
              <a:t>  </a:t>
            </a:r>
            <a:r>
              <a:rPr lang="en-US" sz="6600" b="1" dirty="0" err="1" smtClean="0">
                <a:solidFill>
                  <a:schemeClr val="tx1"/>
                </a:solidFill>
              </a:rPr>
              <a:t>Gov</a:t>
            </a:r>
            <a:r>
              <a:rPr lang="en-US" sz="6600" b="1" dirty="0" smtClean="0">
                <a:solidFill>
                  <a:schemeClr val="tx1"/>
                </a:solidFill>
              </a:rPr>
              <a:t>: Level</a:t>
            </a:r>
          </a:p>
          <a:p>
            <a:pPr marL="514350" indent="-514350" algn="l">
              <a:buFont typeface="+mj-lt"/>
              <a:buAutoNum type="arabicParenR"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arenR"/>
            </a:pPr>
            <a:r>
              <a:rPr lang="en-US" sz="2800" b="1" dirty="0" smtClean="0">
                <a:solidFill>
                  <a:schemeClr val="tx1"/>
                </a:solidFill>
              </a:rPr>
              <a:t>Lack of school.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800" b="1" dirty="0" smtClean="0">
                <a:solidFill>
                  <a:schemeClr val="tx1"/>
                </a:solidFill>
              </a:rPr>
              <a:t>Lack of </a:t>
            </a:r>
            <a:r>
              <a:rPr lang="en-US" sz="2800" b="1" dirty="0" err="1" smtClean="0">
                <a:solidFill>
                  <a:schemeClr val="tx1"/>
                </a:solidFill>
              </a:rPr>
              <a:t>govt</a:t>
            </a:r>
            <a:r>
              <a:rPr lang="en-US" sz="2800" b="1" dirty="0" smtClean="0">
                <a:solidFill>
                  <a:schemeClr val="tx1"/>
                </a:solidFill>
              </a:rPr>
              <a:t>: supervision.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800" b="1" dirty="0" smtClean="0">
                <a:solidFill>
                  <a:schemeClr val="tx1"/>
                </a:solidFill>
              </a:rPr>
              <a:t>Lack of adult education centers.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800" b="1" dirty="0" smtClean="0">
                <a:solidFill>
                  <a:schemeClr val="tx1"/>
                </a:solidFill>
              </a:rPr>
              <a:t>No restriction for compulsory education.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800" b="1" dirty="0" smtClean="0">
                <a:solidFill>
                  <a:schemeClr val="tx1"/>
                </a:solidFill>
              </a:rPr>
              <a:t>No concept of free </a:t>
            </a:r>
            <a:r>
              <a:rPr lang="en-US" sz="2800" b="1" smtClean="0">
                <a:solidFill>
                  <a:schemeClr val="tx1"/>
                </a:solidFill>
              </a:rPr>
              <a:t>quality education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arenR"/>
            </a:pPr>
            <a:r>
              <a:rPr lang="en-US" sz="2800" b="1" dirty="0" smtClean="0">
                <a:solidFill>
                  <a:schemeClr val="tx1"/>
                </a:solidFill>
              </a:rPr>
              <a:t>Lack of educational facilities for special people</a:t>
            </a:r>
          </a:p>
        </p:txBody>
      </p:sp>
      <p:pic>
        <p:nvPicPr>
          <p:cNvPr id="2050" name="Picture 2" descr="C:\Users\S Faiq Shah\Desktop\lack of gov supervisioninde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333625"/>
            <a:ext cx="2493818" cy="1436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 Faiq Shah\Desktop\lack of schoolsindex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762000"/>
            <a:ext cx="25146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S Faiq Shah\Desktop\budget for edyimag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48200"/>
            <a:ext cx="2697713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 Faiq Shah\Desktop\disabled in pak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 Faiq Shah\Desktop\disabled in pak2image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791" y="4752975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School Level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400" b="1" dirty="0">
                <a:solidFill>
                  <a:schemeClr val="tx1"/>
                </a:solidFill>
              </a:rPr>
              <a:t>Heavy taxes on private institutions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arenR"/>
            </a:pPr>
            <a:r>
              <a:rPr lang="en-US" sz="2400" b="1" dirty="0" smtClean="0">
                <a:solidFill>
                  <a:schemeClr val="tx1"/>
                </a:solidFill>
              </a:rPr>
              <a:t>Expensive education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400" b="1" dirty="0">
                <a:solidFill>
                  <a:schemeClr val="tx1"/>
                </a:solidFill>
              </a:rPr>
              <a:t>Less salaries of teaching staff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arenR"/>
            </a:pPr>
            <a:r>
              <a:rPr lang="en-US" sz="2400" b="1" dirty="0">
                <a:solidFill>
                  <a:schemeClr val="tx1"/>
                </a:solidFill>
              </a:rPr>
              <a:t>Un-trained teachers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arenR"/>
            </a:pPr>
            <a:r>
              <a:rPr lang="en-US" sz="2400" b="1" dirty="0" smtClean="0">
                <a:solidFill>
                  <a:schemeClr val="tx1"/>
                </a:solidFill>
              </a:rPr>
              <a:t>Lack of seminars and in-services training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400" b="1" dirty="0" smtClean="0">
                <a:solidFill>
                  <a:schemeClr val="tx1"/>
                </a:solidFill>
              </a:rPr>
              <a:t>No </a:t>
            </a:r>
            <a:r>
              <a:rPr lang="en-US" sz="2400" b="1" dirty="0">
                <a:solidFill>
                  <a:schemeClr val="tx1"/>
                </a:solidFill>
              </a:rPr>
              <a:t>encouragement of student and teachers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400" b="1" dirty="0" smtClean="0">
                <a:solidFill>
                  <a:schemeClr val="tx1"/>
                </a:solidFill>
              </a:rPr>
              <a:t>Lack of attraction for the students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400" b="1" dirty="0" smtClean="0">
                <a:solidFill>
                  <a:schemeClr val="tx1"/>
                </a:solidFill>
              </a:rPr>
              <a:t>Lack of recreational facilities 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400" b="1" dirty="0" smtClean="0">
                <a:solidFill>
                  <a:schemeClr val="tx1"/>
                </a:solidFill>
              </a:rPr>
              <a:t>Over crowdedness in the classes </a:t>
            </a:r>
          </a:p>
        </p:txBody>
      </p:sp>
      <p:pic>
        <p:nvPicPr>
          <p:cNvPr id="1026" name="Picture 2" descr="C:\Users\S Faiq Shah\Desktop\528927-girlschooleducationinpcopy-1364714071-199-640x4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81000"/>
            <a:ext cx="27432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 Faiq Shah\Desktop\20957-Cover-1396610885-694-640x48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200" y="3881870"/>
            <a:ext cx="22352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 Faiq Shah\Desktop\imag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008" y="5060372"/>
            <a:ext cx="2057400" cy="146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 Faiq Shah\Desktop\lack of facilitiesindex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438400"/>
            <a:ext cx="2549000" cy="1432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 Faiq Shah\Desktop\lack of facilitie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273" y="5216236"/>
            <a:ext cx="2466975" cy="1570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 Faiq Shah\Desktop\609384-student-1380131813-753-640x480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060372"/>
            <a:ext cx="2092036" cy="1569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Community Level</a:t>
            </a:r>
          </a:p>
          <a:p>
            <a:pPr marL="514350" indent="-514350" algn="l">
              <a:buFont typeface="+mj-lt"/>
              <a:buAutoNum type="arabicParenR"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arenR"/>
            </a:pPr>
            <a:r>
              <a:rPr lang="en-US" sz="2400" b="1" dirty="0" smtClean="0">
                <a:solidFill>
                  <a:schemeClr val="tx1"/>
                </a:solidFill>
              </a:rPr>
              <a:t>Demand of separate schools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400" b="1" dirty="0" smtClean="0">
                <a:solidFill>
                  <a:schemeClr val="tx1"/>
                </a:solidFill>
              </a:rPr>
              <a:t>Poverty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400" b="1" dirty="0" smtClean="0">
                <a:solidFill>
                  <a:schemeClr val="tx1"/>
                </a:solidFill>
              </a:rPr>
              <a:t>Misperception regarding knowledge/education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sz="2400" b="1" dirty="0" smtClean="0">
                <a:solidFill>
                  <a:schemeClr val="tx1"/>
                </a:solidFill>
              </a:rPr>
              <a:t>No awareness about the importance of education.</a:t>
            </a:r>
          </a:p>
        </p:txBody>
      </p:sp>
      <p:pic>
        <p:nvPicPr>
          <p:cNvPr id="3076" name="Picture 4" descr="C:\Users\S Faiq Shah\Desktop\child labour 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436917"/>
            <a:ext cx="2916889" cy="186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S Faiq Shah\Desktop\child labour 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150" y="4900611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S Faiq Shah\Desktop\coeducatio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914400"/>
            <a:ext cx="2034619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S Faiq Shah\Desktop\different scoolz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182091"/>
            <a:ext cx="2222476" cy="1801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S Faiq Shah\Desktop\poverty of the family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470" y="3424236"/>
            <a:ext cx="19716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S Faiq Shah\Desktop\awareness abt edu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624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 Faiq Shah\Desktop\582164_147884398712841_1380967593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595364"/>
            <a:ext cx="3267307" cy="4034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S Faiq Shah\Desktop\i\379647_10152027005084243_1922960363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5770"/>
            <a:ext cx="5334000" cy="4153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72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1793</TotalTime>
  <Words>128</Words>
  <Application>Microsoft Office PowerPoint</Application>
  <PresentationFormat>On-screen Show (4:3)</PresentationFormat>
  <Paragraphs>41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Lec: 18 - SFSS- SP – 03c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Faiq Shah</cp:lastModifiedBy>
  <cp:revision>473</cp:revision>
  <dcterms:created xsi:type="dcterms:W3CDTF">2006-08-16T00:00:00Z</dcterms:created>
  <dcterms:modified xsi:type="dcterms:W3CDTF">2020-04-12T09:00:26Z</dcterms:modified>
</cp:coreProperties>
</file>